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7" r:id="rId2"/>
    <p:sldId id="307" r:id="rId3"/>
    <p:sldId id="320" r:id="rId4"/>
    <p:sldId id="319" r:id="rId5"/>
    <p:sldId id="312" r:id="rId6"/>
    <p:sldId id="311" r:id="rId7"/>
    <p:sldId id="321" r:id="rId8"/>
    <p:sldId id="308" r:id="rId9"/>
    <p:sldId id="318" r:id="rId10"/>
    <p:sldId id="313" r:id="rId11"/>
    <p:sldId id="31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ED07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fld id="{BC897D38-7538-4322-B0B7-818D6F2CA9CB}" type="slidenum">
              <a:rPr lang="en-US" smtClean="0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58A38-9C42-4F35-BC3B-3E1F48837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358F27-7E1F-462C-9472-0E1132ADF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7F0B05B1-46EB-4C67-A43B-0B88BC42C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51, 43, 47, 25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xmlns="" id="{D924A3D8-AA48-4525-A5D4-31DEB9FE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800" b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xmlns="" id="{A64C400D-64EF-4314-AD3F-F6B52331A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2828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38 + 5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xmlns="" id="{268601DF-3F0B-4559-85D6-5562016DA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1600200"/>
            <a:ext cx="2828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28 + 9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xmlns="" id="{8D177346-6C8E-40FD-8F9F-940707ADC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19400"/>
            <a:ext cx="762000" cy="771525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47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xmlns="" id="{B8917B1A-881E-4572-83A8-AB5B4A9D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19400"/>
            <a:ext cx="762000" cy="7715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43</a:t>
            </a: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xmlns="" id="{97F7116E-EC77-4C20-92BB-1575D496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600200"/>
            <a:ext cx="2143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18 + 7</a:t>
            </a:r>
          </a:p>
        </p:txBody>
      </p:sp>
      <p:sp>
        <p:nvSpPr>
          <p:cNvPr id="99337" name="Text Box 9">
            <a:extLst>
              <a:ext uri="{FF2B5EF4-FFF2-40B4-BE49-F238E27FC236}">
                <a16:creationId xmlns:a16="http://schemas.microsoft.com/office/drawing/2014/main" xmlns="" id="{14A57419-94A7-4E94-B979-0C60076A0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19400"/>
            <a:ext cx="762000" cy="771525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51</a:t>
            </a:r>
          </a:p>
        </p:txBody>
      </p:sp>
      <p:sp>
        <p:nvSpPr>
          <p:cNvPr id="99338" name="Text Box 10">
            <a:extLst>
              <a:ext uri="{FF2B5EF4-FFF2-40B4-BE49-F238E27FC236}">
                <a16:creationId xmlns:a16="http://schemas.microsoft.com/office/drawing/2014/main" xmlns="" id="{F4F8FB02-AD5D-4FCD-8B8C-B6921DAF5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8194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25</a:t>
            </a:r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xmlns="" id="{94E819AB-F3CF-4F31-B777-C18D121F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0"/>
            <a:ext cx="2828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48 + 3</a:t>
            </a:r>
          </a:p>
        </p:txBody>
      </p:sp>
      <p:sp>
        <p:nvSpPr>
          <p:cNvPr id="99340" name="Text Box 12">
            <a:extLst>
              <a:ext uri="{FF2B5EF4-FFF2-40B4-BE49-F238E27FC236}">
                <a16:creationId xmlns:a16="http://schemas.microsoft.com/office/drawing/2014/main" xmlns="" id="{E11DBCFC-2CD3-4E63-8202-E1664C803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572000"/>
            <a:ext cx="2828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78 + 7</a:t>
            </a:r>
          </a:p>
        </p:txBody>
      </p:sp>
      <p:sp>
        <p:nvSpPr>
          <p:cNvPr id="99341" name="Text Box 13">
            <a:extLst>
              <a:ext uri="{FF2B5EF4-FFF2-40B4-BE49-F238E27FC236}">
                <a16:creationId xmlns:a16="http://schemas.microsoft.com/office/drawing/2014/main" xmlns="" id="{DF36036A-1408-41FD-9C12-93BD64F53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495800"/>
            <a:ext cx="2828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>
                <a:solidFill>
                  <a:srgbClr val="0000FF"/>
                </a:solidFill>
              </a:rPr>
              <a:t>39 + 8</a:t>
            </a:r>
          </a:p>
        </p:txBody>
      </p:sp>
    </p:spTree>
    <p:extLst>
      <p:ext uri="{BB962C8B-B14F-4D97-AF65-F5344CB8AC3E}">
        <p14:creationId xmlns:p14="http://schemas.microsoft.com/office/powerpoint/2010/main" val="25170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29D29C-5DE9-472F-AB4F-DBCF4589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F7349E-0725-495C-AE18-7496E5CAA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0"/>
          <p:cNvSpPr txBox="1">
            <a:spLocks noChangeArrowheads="1"/>
          </p:cNvSpPr>
          <p:nvPr/>
        </p:nvSpPr>
        <p:spPr bwMode="auto">
          <a:xfrm>
            <a:off x="457200" y="612984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66"/>
                </a:solidFill>
                <a:latin typeface="Arial" charset="0"/>
              </a:rPr>
              <a:t>28  +  5   =  33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51826" y="1112838"/>
            <a:ext cx="3044374" cy="2508250"/>
            <a:chOff x="791026" y="731838"/>
            <a:chExt cx="3044374" cy="2624137"/>
          </a:xfrm>
        </p:grpSpPr>
        <p:grpSp>
          <p:nvGrpSpPr>
            <p:cNvPr id="9233" name="Group 47"/>
            <p:cNvGrpSpPr>
              <a:grpSpLocks/>
            </p:cNvGrpSpPr>
            <p:nvPr/>
          </p:nvGrpSpPr>
          <p:grpSpPr bwMode="auto">
            <a:xfrm>
              <a:off x="791026" y="744538"/>
              <a:ext cx="961571" cy="2611437"/>
              <a:chOff x="1536" y="2448"/>
              <a:chExt cx="240" cy="954"/>
            </a:xfrm>
          </p:grpSpPr>
          <p:sp>
            <p:nvSpPr>
              <p:cNvPr id="9241" name="Line 14"/>
              <p:cNvSpPr>
                <a:spLocks noChangeShapeType="1"/>
              </p:cNvSpPr>
              <p:nvPr/>
            </p:nvSpPr>
            <p:spPr bwMode="auto">
              <a:xfrm>
                <a:off x="1536" y="2448"/>
                <a:ext cx="0" cy="954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Line 15"/>
              <p:cNvSpPr>
                <a:spLocks noChangeShapeType="1"/>
              </p:cNvSpPr>
              <p:nvPr/>
            </p:nvSpPr>
            <p:spPr bwMode="auto">
              <a:xfrm>
                <a:off x="1664" y="2448"/>
                <a:ext cx="0" cy="944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16"/>
              <p:cNvSpPr>
                <a:spLocks noChangeShapeType="1"/>
              </p:cNvSpPr>
              <p:nvPr/>
            </p:nvSpPr>
            <p:spPr bwMode="auto">
              <a:xfrm>
                <a:off x="1776" y="2448"/>
                <a:ext cx="0" cy="952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4" name="Group 47"/>
            <p:cNvGrpSpPr>
              <a:grpSpLocks/>
            </p:cNvGrpSpPr>
            <p:nvPr/>
          </p:nvGrpSpPr>
          <p:grpSpPr bwMode="auto">
            <a:xfrm>
              <a:off x="2235200" y="731838"/>
              <a:ext cx="1270000" cy="2611437"/>
              <a:chOff x="1440" y="2448"/>
              <a:chExt cx="336" cy="954"/>
            </a:xfrm>
          </p:grpSpPr>
          <p:sp>
            <p:nvSpPr>
              <p:cNvPr id="9236" name="Line 13"/>
              <p:cNvSpPr>
                <a:spLocks noChangeShapeType="1"/>
              </p:cNvSpPr>
              <p:nvPr/>
            </p:nvSpPr>
            <p:spPr bwMode="auto">
              <a:xfrm>
                <a:off x="1440" y="2448"/>
                <a:ext cx="0" cy="946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Line 14"/>
              <p:cNvSpPr>
                <a:spLocks noChangeShapeType="1"/>
              </p:cNvSpPr>
              <p:nvPr/>
            </p:nvSpPr>
            <p:spPr bwMode="auto">
              <a:xfrm>
                <a:off x="1536" y="2448"/>
                <a:ext cx="0" cy="954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15"/>
              <p:cNvSpPr>
                <a:spLocks noChangeShapeType="1"/>
              </p:cNvSpPr>
              <p:nvPr/>
            </p:nvSpPr>
            <p:spPr bwMode="auto">
              <a:xfrm>
                <a:off x="1664" y="2448"/>
                <a:ext cx="0" cy="944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Line 16"/>
              <p:cNvSpPr>
                <a:spLocks noChangeShapeType="1"/>
              </p:cNvSpPr>
              <p:nvPr/>
            </p:nvSpPr>
            <p:spPr bwMode="auto">
              <a:xfrm>
                <a:off x="1776" y="2448"/>
                <a:ext cx="0" cy="952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5" name="Line 16"/>
            <p:cNvSpPr>
              <a:spLocks noChangeShapeType="1"/>
            </p:cNvSpPr>
            <p:nvPr/>
          </p:nvSpPr>
          <p:spPr bwMode="auto">
            <a:xfrm>
              <a:off x="3835400" y="748120"/>
              <a:ext cx="0" cy="2605962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292600" y="3743325"/>
            <a:ext cx="0" cy="2546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724400" y="3743325"/>
            <a:ext cx="0" cy="25669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5210175" y="3757613"/>
            <a:ext cx="0" cy="25400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657850" y="3775075"/>
            <a:ext cx="0" cy="256222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6096000" y="3775075"/>
            <a:ext cx="0" cy="252253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3" descr="que t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8" y="1041400"/>
            <a:ext cx="7397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que t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1060450"/>
            <a:ext cx="7397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 descr="que t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1047750"/>
            <a:ext cx="7397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8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8704 L 0.20833 -0.3898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0.29792 -0.3928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29709" grpId="0" animBg="1"/>
      <p:bldP spid="29710" grpId="0" animBg="1"/>
      <p:bldP spid="29711" grpId="0" animBg="1"/>
      <p:bldP spid="29712" grpId="0" animBg="1"/>
      <p:bldP spid="29712" grpId="1" animBg="1"/>
      <p:bldP spid="29712" grpId="2" animBg="1"/>
      <p:bldP spid="61" grpId="0" animBg="1"/>
      <p:bldP spid="61" grpId="1" animBg="1"/>
      <p:bldP spid="61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uan 4.wmv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9275" y="1600200"/>
            <a:ext cx="8045450" cy="4525963"/>
          </a:xfrm>
        </p:spPr>
      </p:pic>
    </p:spTree>
    <p:extLst>
      <p:ext uri="{BB962C8B-B14F-4D97-AF65-F5344CB8AC3E}">
        <p14:creationId xmlns:p14="http://schemas.microsoft.com/office/powerpoint/2010/main" val="31942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97" name="Rectangle 65"/>
          <p:cNvSpPr>
            <a:spLocks noChangeArrowheads="1"/>
          </p:cNvSpPr>
          <p:nvPr/>
        </p:nvSpPr>
        <p:spPr bwMode="auto">
          <a:xfrm>
            <a:off x="2819400" y="1066800"/>
            <a:ext cx="1295400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Text Box 66"/>
          <p:cNvSpPr txBox="1">
            <a:spLocks noChangeArrowheads="1"/>
          </p:cNvSpPr>
          <p:nvPr/>
        </p:nvSpPr>
        <p:spPr bwMode="auto">
          <a:xfrm>
            <a:off x="3194050" y="1219200"/>
            <a:ext cx="69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28</a:t>
            </a:r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3194050" y="1852613"/>
            <a:ext cx="69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 5</a:t>
            </a:r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2895600" y="1565275"/>
            <a:ext cx="45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44101" name="Text Box 69"/>
          <p:cNvSpPr txBox="1">
            <a:spLocks noChangeArrowheads="1"/>
          </p:cNvSpPr>
          <p:nvPr/>
        </p:nvSpPr>
        <p:spPr bwMode="auto">
          <a:xfrm>
            <a:off x="3422650" y="2406650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66"/>
                </a:solidFill>
                <a:latin typeface="Arial" charset="0"/>
              </a:rPr>
              <a:t>3</a:t>
            </a:r>
          </a:p>
        </p:txBody>
      </p:sp>
      <p:sp>
        <p:nvSpPr>
          <p:cNvPr id="44102" name="Text Box 70"/>
          <p:cNvSpPr txBox="1">
            <a:spLocks noChangeArrowheads="1"/>
          </p:cNvSpPr>
          <p:nvPr/>
        </p:nvSpPr>
        <p:spPr bwMode="auto">
          <a:xfrm>
            <a:off x="3194050" y="2406650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66"/>
                </a:solidFill>
                <a:latin typeface="Arial" charset="0"/>
              </a:rPr>
              <a:t>3</a:t>
            </a:r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>
            <a:off x="2965450" y="2438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37" name="Text Box 105"/>
          <p:cNvSpPr txBox="1">
            <a:spLocks noChangeArrowheads="1"/>
          </p:cNvSpPr>
          <p:nvPr/>
        </p:nvSpPr>
        <p:spPr bwMode="auto">
          <a:xfrm>
            <a:off x="1295400" y="3428999"/>
            <a:ext cx="632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</a:rPr>
              <a:t>8 </a:t>
            </a:r>
            <a:r>
              <a:rPr lang="en-US" sz="3200" b="1" dirty="0" err="1">
                <a:latin typeface="+mj-lt"/>
              </a:rPr>
              <a:t>cộng</a:t>
            </a:r>
            <a:r>
              <a:rPr lang="en-US" sz="3200" b="1" dirty="0">
                <a:latin typeface="+mj-lt"/>
              </a:rPr>
              <a:t> 5 </a:t>
            </a:r>
            <a:r>
              <a:rPr lang="en-US" sz="3200" b="1" dirty="0" err="1">
                <a:latin typeface="+mj-lt"/>
              </a:rPr>
              <a:t>bằng</a:t>
            </a:r>
            <a:r>
              <a:rPr lang="en-US" sz="3200" b="1" dirty="0">
                <a:latin typeface="+mj-lt"/>
              </a:rPr>
              <a:t> 13, </a:t>
            </a:r>
            <a:r>
              <a:rPr lang="en-US" sz="3200" b="1" dirty="0" err="1">
                <a:latin typeface="+mj-lt"/>
              </a:rPr>
              <a:t>viết</a:t>
            </a:r>
            <a:r>
              <a:rPr lang="en-US" sz="3200" b="1" dirty="0">
                <a:latin typeface="+mj-lt"/>
              </a:rPr>
              <a:t> 3, </a:t>
            </a:r>
            <a:r>
              <a:rPr lang="en-US" sz="3200" b="1" dirty="0" err="1">
                <a:latin typeface="+mj-lt"/>
              </a:rPr>
              <a:t>nhớ</a:t>
            </a:r>
            <a:r>
              <a:rPr lang="en-US" sz="3200" b="1" dirty="0">
                <a:latin typeface="+mj-lt"/>
              </a:rPr>
              <a:t> 1.</a:t>
            </a:r>
          </a:p>
          <a:p>
            <a:pPr>
              <a:defRPr/>
            </a:pPr>
            <a:r>
              <a:rPr lang="en-US" sz="3200" b="1" dirty="0">
                <a:latin typeface="+mj-lt"/>
              </a:rPr>
              <a:t>2 </a:t>
            </a:r>
            <a:r>
              <a:rPr lang="en-US" sz="3200" b="1" dirty="0" err="1">
                <a:latin typeface="+mj-lt"/>
              </a:rPr>
              <a:t>thêm</a:t>
            </a:r>
            <a:r>
              <a:rPr lang="en-US" sz="3200" b="1" dirty="0">
                <a:latin typeface="+mj-lt"/>
              </a:rPr>
              <a:t> 1 </a:t>
            </a:r>
            <a:r>
              <a:rPr lang="en-US" sz="3200" b="1" dirty="0" err="1">
                <a:latin typeface="+mj-lt"/>
              </a:rPr>
              <a:t>bằng</a:t>
            </a:r>
            <a:r>
              <a:rPr lang="en-US" sz="3200" b="1" dirty="0">
                <a:latin typeface="+mj-lt"/>
              </a:rPr>
              <a:t> 3, </a:t>
            </a:r>
            <a:r>
              <a:rPr lang="en-US" sz="3200" b="1" dirty="0" err="1">
                <a:latin typeface="+mj-lt"/>
              </a:rPr>
              <a:t>viết</a:t>
            </a:r>
            <a:r>
              <a:rPr lang="en-US" sz="3200" b="1" dirty="0">
                <a:latin typeface="+mj-lt"/>
              </a:rPr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12496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381000"/>
            <a:ext cx="8229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 err="1">
                <a:solidFill>
                  <a:srgbClr val="FF0000"/>
                </a:solidFill>
              </a:rPr>
              <a:t>Khi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phép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cộng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dạng</a:t>
            </a:r>
            <a:r>
              <a:rPr lang="en-US" b="1" dirty="0">
                <a:solidFill>
                  <a:srgbClr val="FF0000"/>
                </a:solidFill>
              </a:rPr>
              <a:t> 28 + 5, </a:t>
            </a:r>
            <a:r>
              <a:rPr lang="en-US" b="1" dirty="0" err="1">
                <a:solidFill>
                  <a:srgbClr val="FF0000"/>
                </a:solidFill>
              </a:rPr>
              <a:t>chúng</a:t>
            </a:r>
            <a:r>
              <a:rPr lang="en-US" b="1" dirty="0">
                <a:solidFill>
                  <a:srgbClr val="FF0000"/>
                </a:solidFill>
              </a:rPr>
              <a:t> ta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theo</a:t>
            </a:r>
            <a:r>
              <a:rPr lang="en-US" b="1" dirty="0">
                <a:solidFill>
                  <a:srgbClr val="FF0000"/>
                </a:solidFill>
              </a:rPr>
              <a:t> 2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1: </a:t>
            </a:r>
            <a:r>
              <a:rPr lang="en-US" b="1" dirty="0" err="1">
                <a:solidFill>
                  <a:srgbClr val="0000FF"/>
                </a:solidFill>
              </a:rPr>
              <a:t>Đặt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tính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hạng</a:t>
            </a:r>
            <a:r>
              <a:rPr lang="en-US" b="1" dirty="0"/>
              <a:t> </a:t>
            </a:r>
            <a:r>
              <a:rPr lang="en-US" b="1" dirty="0" err="1"/>
              <a:t>thứ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hạng</a:t>
            </a:r>
            <a:r>
              <a:rPr lang="en-US" b="1" dirty="0"/>
              <a:t> </a:t>
            </a:r>
            <a:r>
              <a:rPr lang="en-US" b="1" dirty="0" err="1"/>
              <a:t>thứ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r>
              <a:rPr lang="en-US" b="1" dirty="0"/>
              <a:t> </a:t>
            </a:r>
            <a:r>
              <a:rPr lang="en-US" b="1" dirty="0" err="1"/>
              <a:t>sao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chục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chục</a:t>
            </a:r>
            <a:r>
              <a:rPr lang="en-US" b="1" dirty="0"/>
              <a:t>,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cộng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,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gạch</a:t>
            </a:r>
            <a:r>
              <a:rPr lang="en-US" b="1" dirty="0"/>
              <a:t> </a:t>
            </a:r>
            <a:r>
              <a:rPr lang="en-US" b="1" dirty="0" err="1"/>
              <a:t>ngang</a:t>
            </a:r>
            <a:r>
              <a:rPr lang="en-US" b="1" dirty="0"/>
              <a:t> </a:t>
            </a:r>
            <a:r>
              <a:rPr lang="en-US" b="1" dirty="0" err="1"/>
              <a:t>thay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 smtClean="0"/>
              <a:t>bằng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2: </a:t>
            </a:r>
            <a:r>
              <a:rPr lang="en-US" b="1" dirty="0" err="1">
                <a:solidFill>
                  <a:srgbClr val="0000FF"/>
                </a:solidFill>
              </a:rPr>
              <a:t>Tính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phải</a:t>
            </a:r>
            <a:r>
              <a:rPr lang="en-US" b="1" dirty="0">
                <a:solidFill>
                  <a:srgbClr val="0000FF"/>
                </a:solidFill>
              </a:rPr>
              <a:t> sang </a:t>
            </a:r>
            <a:r>
              <a:rPr lang="en-US" b="1" dirty="0" err="1" smtClean="0">
                <a:solidFill>
                  <a:srgbClr val="0000FF"/>
                </a:solidFill>
              </a:rPr>
              <a:t>trái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Lưu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ý: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nhớ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1 sang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hàng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chục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6799" y="5284208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8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81000" y="228600"/>
            <a:ext cx="441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2438400" y="1371600"/>
            <a:ext cx="1219200" cy="1193800"/>
            <a:chOff x="2438400" y="1371600"/>
            <a:chExt cx="1219200" cy="1194375"/>
          </a:xfrm>
        </p:grpSpPr>
        <p:sp>
          <p:nvSpPr>
            <p:cNvPr id="4155" name="TextBox 2"/>
            <p:cNvSpPr txBox="1">
              <a:spLocks noChangeArrowheads="1"/>
            </p:cNvSpPr>
            <p:nvPr/>
          </p:nvSpPr>
          <p:spPr bwMode="auto">
            <a:xfrm>
              <a:off x="2699657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38 </a:t>
              </a:r>
            </a:p>
          </p:txBody>
        </p:sp>
        <p:grpSp>
          <p:nvGrpSpPr>
            <p:cNvPr id="4156" name="Group 40"/>
            <p:cNvGrpSpPr>
              <a:grpSpLocks/>
            </p:cNvGrpSpPr>
            <p:nvPr/>
          </p:nvGrpSpPr>
          <p:grpSpPr bwMode="auto">
            <a:xfrm>
              <a:off x="2438400" y="1676400"/>
              <a:ext cx="1066800" cy="889575"/>
              <a:chOff x="2438400" y="1676400"/>
              <a:chExt cx="1066800" cy="889575"/>
            </a:xfrm>
          </p:grpSpPr>
          <p:sp>
            <p:nvSpPr>
              <p:cNvPr id="4157" name="TextBox 3"/>
              <p:cNvSpPr txBox="1">
                <a:spLocks noChangeArrowheads="1"/>
              </p:cNvSpPr>
              <p:nvPr/>
            </p:nvSpPr>
            <p:spPr bwMode="auto">
              <a:xfrm>
                <a:off x="2895600" y="1981200"/>
                <a:ext cx="6096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 </a:t>
                </a:r>
              </a:p>
            </p:txBody>
          </p:sp>
          <p:sp>
            <p:nvSpPr>
              <p:cNvPr id="4158" name="TextBox 15"/>
              <p:cNvSpPr txBox="1">
                <a:spLocks noChangeArrowheads="1"/>
              </p:cNvSpPr>
              <p:nvPr/>
            </p:nvSpPr>
            <p:spPr bwMode="auto">
              <a:xfrm>
                <a:off x="2438400" y="1676400"/>
                <a:ext cx="6096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32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38400" y="2515151"/>
                <a:ext cx="8715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85800" y="1371600"/>
            <a:ext cx="1219200" cy="1193800"/>
            <a:chOff x="990600" y="1219200"/>
            <a:chExt cx="1219200" cy="1194375"/>
          </a:xfrm>
        </p:grpSpPr>
        <p:sp>
          <p:nvSpPr>
            <p:cNvPr id="4151" name="TextBox 21"/>
            <p:cNvSpPr txBox="1">
              <a:spLocks noChangeArrowheads="1"/>
            </p:cNvSpPr>
            <p:nvPr/>
          </p:nvSpPr>
          <p:spPr bwMode="auto">
            <a:xfrm>
              <a:off x="1251857" y="12192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18 </a:t>
              </a:r>
            </a:p>
          </p:txBody>
        </p:sp>
        <p:sp>
          <p:nvSpPr>
            <p:cNvPr id="4152" name="TextBox 22"/>
            <p:cNvSpPr txBox="1">
              <a:spLocks noChangeArrowheads="1"/>
            </p:cNvSpPr>
            <p:nvPr/>
          </p:nvSpPr>
          <p:spPr bwMode="auto">
            <a:xfrm>
              <a:off x="1447800" y="18288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153" name="TextBox 23"/>
            <p:cNvSpPr txBox="1">
              <a:spLocks noChangeArrowheads="1"/>
            </p:cNvSpPr>
            <p:nvPr/>
          </p:nvSpPr>
          <p:spPr bwMode="auto">
            <a:xfrm>
              <a:off x="990600" y="15240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990600" y="23627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191000" y="1371600"/>
            <a:ext cx="1219200" cy="1193800"/>
            <a:chOff x="4191000" y="1371600"/>
            <a:chExt cx="1219200" cy="1194375"/>
          </a:xfrm>
        </p:grpSpPr>
        <p:sp>
          <p:nvSpPr>
            <p:cNvPr id="4147" name="TextBox 26"/>
            <p:cNvSpPr txBox="1">
              <a:spLocks noChangeArrowheads="1"/>
            </p:cNvSpPr>
            <p:nvPr/>
          </p:nvSpPr>
          <p:spPr bwMode="auto">
            <a:xfrm>
              <a:off x="4452257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5 8</a:t>
              </a:r>
            </a:p>
          </p:txBody>
        </p:sp>
        <p:sp>
          <p:nvSpPr>
            <p:cNvPr id="4148" name="TextBox 27"/>
            <p:cNvSpPr txBox="1">
              <a:spLocks noChangeArrowheads="1"/>
            </p:cNvSpPr>
            <p:nvPr/>
          </p:nvSpPr>
          <p:spPr bwMode="auto">
            <a:xfrm>
              <a:off x="4648200" y="19812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</a:p>
          </p:txBody>
        </p:sp>
        <p:sp>
          <p:nvSpPr>
            <p:cNvPr id="4149" name="TextBox 28"/>
            <p:cNvSpPr txBox="1">
              <a:spLocks noChangeArrowheads="1"/>
            </p:cNvSpPr>
            <p:nvPr/>
          </p:nvSpPr>
          <p:spPr bwMode="auto">
            <a:xfrm>
              <a:off x="4191000" y="1676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191000" y="25151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943600" y="1371600"/>
            <a:ext cx="1219200" cy="1193800"/>
            <a:chOff x="5943600" y="1371600"/>
            <a:chExt cx="1219200" cy="1194375"/>
          </a:xfrm>
        </p:grpSpPr>
        <p:sp>
          <p:nvSpPr>
            <p:cNvPr id="4143" name="TextBox 31"/>
            <p:cNvSpPr txBox="1">
              <a:spLocks noChangeArrowheads="1"/>
            </p:cNvSpPr>
            <p:nvPr/>
          </p:nvSpPr>
          <p:spPr bwMode="auto">
            <a:xfrm>
              <a:off x="6204857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19 </a:t>
              </a:r>
            </a:p>
          </p:txBody>
        </p:sp>
        <p:sp>
          <p:nvSpPr>
            <p:cNvPr id="4144" name="TextBox 32"/>
            <p:cNvSpPr txBox="1">
              <a:spLocks noChangeArrowheads="1"/>
            </p:cNvSpPr>
            <p:nvPr/>
          </p:nvSpPr>
          <p:spPr bwMode="auto">
            <a:xfrm>
              <a:off x="6400800" y="19812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8 </a:t>
              </a:r>
            </a:p>
          </p:txBody>
        </p:sp>
        <p:sp>
          <p:nvSpPr>
            <p:cNvPr id="4145" name="TextBox 33"/>
            <p:cNvSpPr txBox="1">
              <a:spLocks noChangeArrowheads="1"/>
            </p:cNvSpPr>
            <p:nvPr/>
          </p:nvSpPr>
          <p:spPr bwMode="auto">
            <a:xfrm>
              <a:off x="5943600" y="1676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943600" y="25151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7620000" y="1371600"/>
            <a:ext cx="1219200" cy="1193800"/>
            <a:chOff x="7620000" y="1371600"/>
            <a:chExt cx="1219200" cy="1194375"/>
          </a:xfrm>
        </p:grpSpPr>
        <p:sp>
          <p:nvSpPr>
            <p:cNvPr id="4139" name="TextBox 36"/>
            <p:cNvSpPr txBox="1">
              <a:spLocks noChangeArrowheads="1"/>
            </p:cNvSpPr>
            <p:nvPr/>
          </p:nvSpPr>
          <p:spPr bwMode="auto">
            <a:xfrm>
              <a:off x="7881257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29 </a:t>
              </a:r>
            </a:p>
          </p:txBody>
        </p:sp>
        <p:sp>
          <p:nvSpPr>
            <p:cNvPr id="4140" name="TextBox 37"/>
            <p:cNvSpPr txBox="1">
              <a:spLocks noChangeArrowheads="1"/>
            </p:cNvSpPr>
            <p:nvPr/>
          </p:nvSpPr>
          <p:spPr bwMode="auto">
            <a:xfrm>
              <a:off x="8077200" y="19812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</a:p>
          </p:txBody>
        </p:sp>
        <p:sp>
          <p:nvSpPr>
            <p:cNvPr id="4141" name="TextBox 38"/>
            <p:cNvSpPr txBox="1">
              <a:spLocks noChangeArrowheads="1"/>
            </p:cNvSpPr>
            <p:nvPr/>
          </p:nvSpPr>
          <p:spPr bwMode="auto">
            <a:xfrm>
              <a:off x="7620000" y="1676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7620000" y="25151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457200" y="4140200"/>
            <a:ext cx="1219200" cy="1193800"/>
            <a:chOff x="457200" y="4139625"/>
            <a:chExt cx="1219200" cy="1194375"/>
          </a:xfrm>
        </p:grpSpPr>
        <p:sp>
          <p:nvSpPr>
            <p:cNvPr id="4135" name="TextBox 45"/>
            <p:cNvSpPr txBox="1">
              <a:spLocks noChangeArrowheads="1"/>
            </p:cNvSpPr>
            <p:nvPr/>
          </p:nvSpPr>
          <p:spPr bwMode="auto">
            <a:xfrm>
              <a:off x="718457" y="4139625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38 </a:t>
              </a:r>
            </a:p>
          </p:txBody>
        </p:sp>
        <p:sp>
          <p:nvSpPr>
            <p:cNvPr id="4136" name="TextBox 46"/>
            <p:cNvSpPr txBox="1">
              <a:spLocks noChangeArrowheads="1"/>
            </p:cNvSpPr>
            <p:nvPr/>
          </p:nvSpPr>
          <p:spPr bwMode="auto">
            <a:xfrm>
              <a:off x="914400" y="4749225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 </a:t>
              </a:r>
            </a:p>
          </p:txBody>
        </p:sp>
        <p:sp>
          <p:nvSpPr>
            <p:cNvPr id="4137" name="TextBox 47"/>
            <p:cNvSpPr txBox="1">
              <a:spLocks noChangeArrowheads="1"/>
            </p:cNvSpPr>
            <p:nvPr/>
          </p:nvSpPr>
          <p:spPr bwMode="auto">
            <a:xfrm>
              <a:off x="457200" y="4444425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457200" y="5283176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362200" y="4114800"/>
            <a:ext cx="1219200" cy="1193800"/>
            <a:chOff x="2362200" y="4114800"/>
            <a:chExt cx="1219200" cy="1194375"/>
          </a:xfrm>
        </p:grpSpPr>
        <p:sp>
          <p:nvSpPr>
            <p:cNvPr id="4131" name="TextBox 50"/>
            <p:cNvSpPr txBox="1">
              <a:spLocks noChangeArrowheads="1"/>
            </p:cNvSpPr>
            <p:nvPr/>
          </p:nvSpPr>
          <p:spPr bwMode="auto">
            <a:xfrm>
              <a:off x="2623457" y="41148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79 </a:t>
              </a:r>
            </a:p>
          </p:txBody>
        </p:sp>
        <p:sp>
          <p:nvSpPr>
            <p:cNvPr id="4132" name="TextBox 51"/>
            <p:cNvSpPr txBox="1">
              <a:spLocks noChangeArrowheads="1"/>
            </p:cNvSpPr>
            <p:nvPr/>
          </p:nvSpPr>
          <p:spPr bwMode="auto">
            <a:xfrm>
              <a:off x="2819400" y="4724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</a:p>
          </p:txBody>
        </p:sp>
        <p:sp>
          <p:nvSpPr>
            <p:cNvPr id="4133" name="TextBox 52"/>
            <p:cNvSpPr txBox="1">
              <a:spLocks noChangeArrowheads="1"/>
            </p:cNvSpPr>
            <p:nvPr/>
          </p:nvSpPr>
          <p:spPr bwMode="auto">
            <a:xfrm>
              <a:off x="2362200" y="44196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362200" y="52583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4114795" y="4114800"/>
            <a:ext cx="1262629" cy="1193800"/>
            <a:chOff x="7620000" y="1371600"/>
            <a:chExt cx="1262783" cy="1194375"/>
          </a:xfrm>
        </p:grpSpPr>
        <p:sp>
          <p:nvSpPr>
            <p:cNvPr id="4127" name="TextBox 55"/>
            <p:cNvSpPr txBox="1">
              <a:spLocks noChangeArrowheads="1"/>
            </p:cNvSpPr>
            <p:nvPr/>
          </p:nvSpPr>
          <p:spPr bwMode="auto">
            <a:xfrm>
              <a:off x="7924840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19 </a:t>
              </a:r>
            </a:p>
          </p:txBody>
        </p:sp>
        <p:sp>
          <p:nvSpPr>
            <p:cNvPr id="4128" name="TextBox 56"/>
            <p:cNvSpPr txBox="1">
              <a:spLocks noChangeArrowheads="1"/>
            </p:cNvSpPr>
            <p:nvPr/>
          </p:nvSpPr>
          <p:spPr bwMode="auto">
            <a:xfrm>
              <a:off x="7924800" y="19812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4 </a:t>
              </a:r>
            </a:p>
          </p:txBody>
        </p:sp>
        <p:sp>
          <p:nvSpPr>
            <p:cNvPr id="4129" name="TextBox 57"/>
            <p:cNvSpPr txBox="1">
              <a:spLocks noChangeArrowheads="1"/>
            </p:cNvSpPr>
            <p:nvPr/>
          </p:nvSpPr>
          <p:spPr bwMode="auto">
            <a:xfrm>
              <a:off x="7620000" y="1676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7620000" y="2515151"/>
              <a:ext cx="8716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6019800" y="4114800"/>
            <a:ext cx="1219200" cy="1193800"/>
            <a:chOff x="7620000" y="1371600"/>
            <a:chExt cx="1219200" cy="1194375"/>
          </a:xfrm>
        </p:grpSpPr>
        <p:sp>
          <p:nvSpPr>
            <p:cNvPr id="4123" name="TextBox 60"/>
            <p:cNvSpPr txBox="1">
              <a:spLocks noChangeArrowheads="1"/>
            </p:cNvSpPr>
            <p:nvPr/>
          </p:nvSpPr>
          <p:spPr bwMode="auto">
            <a:xfrm>
              <a:off x="7881257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29 </a:t>
              </a:r>
            </a:p>
          </p:txBody>
        </p:sp>
        <p:sp>
          <p:nvSpPr>
            <p:cNvPr id="4124" name="TextBox 61"/>
            <p:cNvSpPr txBox="1">
              <a:spLocks noChangeArrowheads="1"/>
            </p:cNvSpPr>
            <p:nvPr/>
          </p:nvSpPr>
          <p:spPr bwMode="auto">
            <a:xfrm>
              <a:off x="8077200" y="19812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 </a:t>
              </a:r>
            </a:p>
          </p:txBody>
        </p:sp>
        <p:sp>
          <p:nvSpPr>
            <p:cNvPr id="4125" name="TextBox 62"/>
            <p:cNvSpPr txBox="1">
              <a:spLocks noChangeArrowheads="1"/>
            </p:cNvSpPr>
            <p:nvPr/>
          </p:nvSpPr>
          <p:spPr bwMode="auto">
            <a:xfrm>
              <a:off x="7620000" y="1676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7620000" y="25151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7848600" y="4114800"/>
            <a:ext cx="1219200" cy="1193800"/>
            <a:chOff x="7620000" y="1371600"/>
            <a:chExt cx="1219200" cy="1194375"/>
          </a:xfrm>
        </p:grpSpPr>
        <p:sp>
          <p:nvSpPr>
            <p:cNvPr id="4119" name="TextBox 65"/>
            <p:cNvSpPr txBox="1">
              <a:spLocks noChangeArrowheads="1"/>
            </p:cNvSpPr>
            <p:nvPr/>
          </p:nvSpPr>
          <p:spPr bwMode="auto">
            <a:xfrm>
              <a:off x="7881257" y="1371600"/>
              <a:ext cx="957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39 </a:t>
              </a:r>
            </a:p>
          </p:txBody>
        </p:sp>
        <p:sp>
          <p:nvSpPr>
            <p:cNvPr id="4120" name="TextBox 66"/>
            <p:cNvSpPr txBox="1">
              <a:spLocks noChangeArrowheads="1"/>
            </p:cNvSpPr>
            <p:nvPr/>
          </p:nvSpPr>
          <p:spPr bwMode="auto">
            <a:xfrm>
              <a:off x="8077200" y="19812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</a:p>
          </p:txBody>
        </p:sp>
        <p:sp>
          <p:nvSpPr>
            <p:cNvPr id="4121" name="TextBox 67"/>
            <p:cNvSpPr txBox="1">
              <a:spLocks noChangeArrowheads="1"/>
            </p:cNvSpPr>
            <p:nvPr/>
          </p:nvSpPr>
          <p:spPr bwMode="auto">
            <a:xfrm>
              <a:off x="7620000" y="16764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7620000" y="2515151"/>
              <a:ext cx="8715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03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685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con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con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3600" dirty="0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895600" y="1264193"/>
            <a:ext cx="1790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10200" y="1264193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43000" y="1799821"/>
            <a:ext cx="1943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1799821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90800" y="2362200"/>
            <a:ext cx="2095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4600" y="3110986"/>
            <a:ext cx="3467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: 18 con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14600" y="3757317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: 5 con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4600" y="4403648"/>
            <a:ext cx="3896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…con?</a:t>
            </a:r>
          </a:p>
        </p:txBody>
      </p:sp>
    </p:spTree>
    <p:extLst>
      <p:ext uri="{BB962C8B-B14F-4D97-AF65-F5344CB8AC3E}">
        <p14:creationId xmlns:p14="http://schemas.microsoft.com/office/powerpoint/2010/main" val="314747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237</Words>
  <Application>Microsoft Office PowerPoint</Application>
  <PresentationFormat>On-screen Show (4:3)</PresentationFormat>
  <Paragraphs>62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Mỗi số 51, 43, 47, 25 là kết quả của phép tính nào?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96</cp:revision>
  <dcterms:created xsi:type="dcterms:W3CDTF">2015-08-23T07:55:17Z</dcterms:created>
  <dcterms:modified xsi:type="dcterms:W3CDTF">2018-09-26T01:53:01Z</dcterms:modified>
</cp:coreProperties>
</file>